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설월 백" initials="설백" lastIdx="1" clrIdx="0">
    <p:extLst>
      <p:ext uri="{19B8F6BF-5375-455C-9EA6-DF929625EA0E}">
        <p15:presenceInfo xmlns:p15="http://schemas.microsoft.com/office/powerpoint/2012/main" userId="ba9ff3a11814cb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6E"/>
    <a:srgbClr val="FF7A7A"/>
    <a:srgbClr val="4E2F1F"/>
    <a:srgbClr val="F2F2F2"/>
    <a:srgbClr val="9D5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A7E1-57A9-4493-B08C-261B84413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1F987E-224C-4C32-8EA5-A0473B259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1343A-78A0-4F83-9FCF-57792D66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1D648-FE0E-4929-932F-66D99FCD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AADB5-DE99-485D-960C-5777DE66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1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39223-9639-4C2F-923F-2D34CE16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372F1-A16E-4B86-9545-C847DA4F3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14E2-D99A-44D9-B45F-2C237C4A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4014D-FF3C-4614-9609-3B459A6E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B93C6-1493-4A21-A729-21A82B89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1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9D6551-70C4-40DF-8635-904C71D9F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00932-E28D-4368-9788-F6995C5D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96B5E-CA64-4B5F-B7A4-E3667F0B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4E78D-37B8-423B-8D4F-EBFA3D9E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15C59-4FFA-488B-B1FF-B7C24D6A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3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2D53A-6C40-496E-B31D-AF0CE80B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6F823-D2E6-4DBA-A83F-644517EB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2902A-7390-49B8-98FB-F8BDA90D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B02E0-2E67-4DE3-B8A2-951A9B23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551A0-6669-4C0F-A7E8-78EECA13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3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D9F75-FAD2-4762-A31F-BFE8F801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86D68-7C3F-4B7B-96AB-C00FC9984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66336-ABEE-473D-83CA-C71F7097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964AD-6A0E-4540-87AA-88E70361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BEEDB-0C94-437D-8B7A-6BBB19C0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1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E4F18-54BE-4CC2-A94E-1EE6FB4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23CB7-CA4E-4505-BB86-8CC82EA2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F53CFB-22CB-4936-A145-801FE13B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97E2C-C52A-4030-B5AA-D6B3224F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EA368-8650-4551-93CE-AB7744B5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D9D82-E75B-40AB-AD9C-CDF5A4AB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4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36784-6CF9-4DCE-9BF8-201CA4B8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A0BAE-5672-49AD-B0D3-CC236C77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DBDA2-DBE9-440A-8C92-F6F2EE7FB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8754F3-5882-4828-9B33-508DDE6D5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AF8355-465D-472A-A4C1-61DDDA4F7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75C45C-A75A-4CB9-A09E-7B1B04A6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D28830-1AA8-4B05-B6CB-AB4568FE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12D62-BEF8-4C2C-8710-94526AB5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2DD95-C383-4170-8F38-F60F4FC1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53FAAF-289F-48BF-B269-AD4EED2E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3146B5-B870-4A54-975B-CBE8EEB0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69403-4864-4528-91E7-0393F59D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826C86-5825-42EC-80A3-F70174EE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F879DF-2736-4F22-8824-2BCC45BA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E6528-80BC-4D7B-9FD4-55D36A54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4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33CE3-40E1-4CB7-A488-0F706C07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783EB-F507-491A-B4E6-A41B30E0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9DFB19-B591-4CF2-B1B6-A7E72FA33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F8140-5EA0-41DC-800F-6AC18842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54BA16-14A4-4387-B0C4-D33ADC40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9E9FB1-C4AE-46B6-A517-BA18EA96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0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15A6-E59D-4342-A644-882D9F77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28136D-49E6-4400-AC35-14D6DB9E3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414EEF-7FC7-4AEA-B581-CC2175B5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1B00E-B71D-44F2-8325-9EEAC455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5F04B-A579-46BD-BFC0-6B841500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6376A-FF36-4731-B40A-30A73EB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4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4E5F4-F0EB-4810-8E9D-10AFE2CA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B07BE5-3C3A-41D5-9D12-5872A748F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097B6-CEE4-412E-A4A0-22F83E38C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1211-A8E2-455B-BC7C-2F86B17CF28C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ADA26-EB5A-4E8E-9220-D6C38AC2A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264E7-6169-48D6-8987-F3587CAB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161E5-A7A2-45FB-B3D4-D16A57813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4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1ED27-173B-4AE2-9EE3-0A320A30C8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2F324B-EAB7-4796-938C-6DCDC034ED1C}"/>
              </a:ext>
            </a:extLst>
          </p:cNvPr>
          <p:cNvGrpSpPr/>
          <p:nvPr/>
        </p:nvGrpSpPr>
        <p:grpSpPr>
          <a:xfrm>
            <a:off x="3081866" y="359049"/>
            <a:ext cx="6028267" cy="6139902"/>
            <a:chOff x="3810000" y="1100666"/>
            <a:chExt cx="4572000" cy="46566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08712F5-7645-46AF-BE61-5C697897E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>
              <a:off x="6096000" y="1100666"/>
              <a:ext cx="2286000" cy="46566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64A19A-4C39-464F-B771-B67C8F87E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 flipH="1">
              <a:off x="3810000" y="1100666"/>
              <a:ext cx="2286000" cy="46566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CD2AF-84D1-444C-B967-1F532829DDBF}"/>
              </a:ext>
            </a:extLst>
          </p:cNvPr>
          <p:cNvSpPr txBox="1"/>
          <p:nvPr/>
        </p:nvSpPr>
        <p:spPr>
          <a:xfrm>
            <a:off x="4944536" y="2572547"/>
            <a:ext cx="115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3CFDD-EA42-4D75-A512-C67E902C9397}"/>
              </a:ext>
            </a:extLst>
          </p:cNvPr>
          <p:cNvSpPr txBox="1"/>
          <p:nvPr/>
        </p:nvSpPr>
        <p:spPr>
          <a:xfrm>
            <a:off x="6096000" y="2572547"/>
            <a:ext cx="115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89913-BD52-486F-83B9-9FB9D3A06FDA}"/>
              </a:ext>
            </a:extLst>
          </p:cNvPr>
          <p:cNvSpPr txBox="1"/>
          <p:nvPr/>
        </p:nvSpPr>
        <p:spPr>
          <a:xfrm>
            <a:off x="3742267" y="4144680"/>
            <a:ext cx="17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눈 속에 피어난</a:t>
            </a:r>
            <a:r>
              <a:rPr lang="en-US" altLang="ko-KR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</a:p>
          <a:p>
            <a:r>
              <a:rPr lang="ko-KR" altLang="en-US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당신의 한 송이 이야기</a:t>
            </a:r>
            <a:r>
              <a:rPr lang="en-US" altLang="ko-KR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endParaRPr lang="en-US" altLang="ko-KR" sz="1000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설화를 들려주세요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4D31FD-0407-42E6-942D-BA15A623E141}"/>
              </a:ext>
            </a:extLst>
          </p:cNvPr>
          <p:cNvGrpSpPr/>
          <p:nvPr/>
        </p:nvGrpSpPr>
        <p:grpSpPr>
          <a:xfrm>
            <a:off x="6671731" y="4180776"/>
            <a:ext cx="1778000" cy="809836"/>
            <a:chOff x="6671731" y="4641926"/>
            <a:chExt cx="1778000" cy="8098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405A0E-BA3C-4865-BB6A-C1B1C6CE50EA}"/>
                </a:ext>
              </a:extLst>
            </p:cNvPr>
            <p:cNvSpPr txBox="1"/>
            <p:nvPr/>
          </p:nvSpPr>
          <p:spPr>
            <a:xfrm>
              <a:off x="6671731" y="4641926"/>
              <a:ext cx="1778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F2F2F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Trigonometry</a:t>
              </a:r>
              <a:endParaRPr lang="ko-KR" altLang="en-US" sz="16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2D54B-87B7-48BA-A4D4-F2098209EB9A}"/>
                </a:ext>
              </a:extLst>
            </p:cNvPr>
            <p:cNvSpPr txBox="1"/>
            <p:nvPr/>
          </p:nvSpPr>
          <p:spPr>
            <a:xfrm>
              <a:off x="6671731" y="5047141"/>
              <a:ext cx="1778000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300" dirty="0">
                  <a:solidFill>
                    <a:srgbClr val="F2F2F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Collision Detection</a:t>
              </a:r>
              <a:endParaRPr lang="ko-KR" altLang="en-US" sz="13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5EC29C-EEC9-4CE6-9706-9CE17CFB8719}"/>
                </a:ext>
              </a:extLst>
            </p:cNvPr>
            <p:cNvSpPr txBox="1"/>
            <p:nvPr/>
          </p:nvSpPr>
          <p:spPr>
            <a:xfrm>
              <a:off x="6671731" y="5205541"/>
              <a:ext cx="17780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F2F2F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- Ray Casting</a:t>
              </a:r>
              <a:endParaRPr lang="ko-KR" altLang="en-US" sz="1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6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Trigonometry</a:t>
            </a:r>
            <a:endParaRPr lang="ko-KR" altLang="en-US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66150-9CF1-4A20-BC40-C427507E4D2A}"/>
              </a:ext>
            </a:extLst>
          </p:cNvPr>
          <p:cNvSpPr txBox="1"/>
          <p:nvPr/>
        </p:nvSpPr>
        <p:spPr>
          <a:xfrm>
            <a:off x="838200" y="1738972"/>
            <a:ext cx="3750734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물줄기 흔들림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 속 액체 표면 곡선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287DB2-D329-4ADC-9912-2EA4D707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023534"/>
            <a:ext cx="5259918" cy="29633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AAE40C-8EFB-4BA5-B5BB-1A69F3A7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6353175" cy="2876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A385F4-F4A6-411A-8077-DAADD5935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8199"/>
            <a:ext cx="6353175" cy="32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66150-9CF1-4A20-BC40-C427507E4D2A}"/>
              </a:ext>
            </a:extLst>
          </p:cNvPr>
          <p:cNvSpPr txBox="1"/>
          <p:nvPr/>
        </p:nvSpPr>
        <p:spPr>
          <a:xfrm>
            <a:off x="838199" y="1738972"/>
            <a:ext cx="5876926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 Casting?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한 점에서 한 방향으로 광선을 쏘고</a:t>
            </a:r>
            <a:r>
              <a:rPr lang="en-US" altLang="ko-KR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무엇과 </a:t>
            </a:r>
            <a:endParaRPr lang="en-US" altLang="ko-KR" sz="2000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처음으로 부딪히는지 계산하는 방식</a:t>
            </a:r>
            <a:endParaRPr lang="en-US" altLang="ko-KR" sz="2000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C277-52E8-422C-AD16-127343637C39}"/>
              </a:ext>
            </a:extLst>
          </p:cNvPr>
          <p:cNvSpPr txBox="1"/>
          <p:nvPr/>
        </p:nvSpPr>
        <p:spPr>
          <a:xfrm>
            <a:off x="838199" y="4091934"/>
            <a:ext cx="5876926" cy="225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어떻게 사용했는지</a:t>
            </a:r>
            <a:r>
              <a:rPr lang="en-US" altLang="ko-KR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셰이커에서</a:t>
            </a:r>
            <a:r>
              <a:rPr lang="ko-KR" altLang="en-US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물줄기와 함께 수직 방향으로 </a:t>
            </a:r>
            <a:r>
              <a:rPr lang="en-US" altLang="ko-KR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</a:t>
            </a:r>
            <a:r>
              <a:rPr lang="ko-KR" altLang="en-US" sz="20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쏴서 이등변 삼각형의 빗변과 부딪히면 그 지점부터 물줄기가 벽을 따라 수면까지 흘러감</a:t>
            </a:r>
            <a:endParaRPr lang="en-US" altLang="ko-KR" sz="2000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3C511-F712-4657-AEEE-8252E933D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88" y="3152774"/>
            <a:ext cx="2304762" cy="2971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7F97C-99E5-4BE9-A6B2-6967BDD34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0870" y="327882"/>
            <a:ext cx="1697855" cy="342900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E7CE47E-DB28-4197-8742-CE026B1ADF21}"/>
              </a:ext>
            </a:extLst>
          </p:cNvPr>
          <p:cNvCxnSpPr>
            <a:cxnSpLocks/>
          </p:cNvCxnSpPr>
          <p:nvPr/>
        </p:nvCxnSpPr>
        <p:spPr>
          <a:xfrm flipH="1">
            <a:off x="9590474" y="2042383"/>
            <a:ext cx="1" cy="178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37A24-72ED-44E2-A891-5C54D39E351B}"/>
              </a:ext>
            </a:extLst>
          </p:cNvPr>
          <p:cNvCxnSpPr>
            <a:cxnSpLocks/>
          </p:cNvCxnSpPr>
          <p:nvPr/>
        </p:nvCxnSpPr>
        <p:spPr>
          <a:xfrm flipH="1">
            <a:off x="9590474" y="3744012"/>
            <a:ext cx="1" cy="178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4366E0C-22F5-4CC3-B9E5-CD2638381C04}"/>
              </a:ext>
            </a:extLst>
          </p:cNvPr>
          <p:cNvSpPr/>
          <p:nvPr/>
        </p:nvSpPr>
        <p:spPr>
          <a:xfrm>
            <a:off x="9483092" y="3753537"/>
            <a:ext cx="212156" cy="212156"/>
          </a:xfrm>
          <a:prstGeom prst="ellipse">
            <a:avLst/>
          </a:prstGeom>
          <a:solidFill>
            <a:srgbClr val="FFD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ACE1EEC-CAA1-4E10-B433-0AB85AFFB997}"/>
              </a:ext>
            </a:extLst>
          </p:cNvPr>
          <p:cNvCxnSpPr>
            <a:cxnSpLocks/>
          </p:cNvCxnSpPr>
          <p:nvPr/>
        </p:nvCxnSpPr>
        <p:spPr>
          <a:xfrm>
            <a:off x="9589172" y="3831334"/>
            <a:ext cx="707497" cy="735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F1FCB4-DB9E-42CE-A907-AC33329CF2B8}"/>
              </a:ext>
            </a:extLst>
          </p:cNvPr>
          <p:cNvCxnSpPr/>
          <p:nvPr/>
        </p:nvCxnSpPr>
        <p:spPr>
          <a:xfrm>
            <a:off x="9381392" y="3622431"/>
            <a:ext cx="915277" cy="1125415"/>
          </a:xfrm>
          <a:prstGeom prst="line">
            <a:avLst/>
          </a:prstGeom>
          <a:ln w="28575">
            <a:solidFill>
              <a:srgbClr val="FF7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EC4D43-CA38-4A86-AB3E-2AB77C97718B}"/>
              </a:ext>
            </a:extLst>
          </p:cNvPr>
          <p:cNvCxnSpPr>
            <a:cxnSpLocks/>
          </p:cNvCxnSpPr>
          <p:nvPr/>
        </p:nvCxnSpPr>
        <p:spPr>
          <a:xfrm flipH="1">
            <a:off x="10285216" y="3622430"/>
            <a:ext cx="915277" cy="1125415"/>
          </a:xfrm>
          <a:prstGeom prst="line">
            <a:avLst/>
          </a:prstGeom>
          <a:ln w="28575">
            <a:solidFill>
              <a:srgbClr val="FF7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D4DCDBF-102C-4197-86F8-24F185B35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2474"/>
            <a:ext cx="7077807" cy="44376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32E9303-C1C0-45D6-82A4-12DF16EC6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" y="3815659"/>
            <a:ext cx="7072385" cy="30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197A3-A911-4CF7-A889-7C5C0C32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295261"/>
            <a:ext cx="5259918" cy="296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35660-916C-4D7A-B2B4-9B929FBBC3FC}"/>
              </a:ext>
            </a:extLst>
          </p:cNvPr>
          <p:cNvSpPr txBox="1"/>
          <p:nvPr/>
        </p:nvSpPr>
        <p:spPr>
          <a:xfrm>
            <a:off x="444380" y="1460272"/>
            <a:ext cx="5876926" cy="502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어떻게 사용했는지</a:t>
            </a:r>
            <a:r>
              <a:rPr lang="en-US" altLang="ko-KR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매개변수 방정식 이용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 : p + t r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 벽 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q + u s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 = (q-p) x s / (r x s)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 = (q – p) x r / (r x s)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 x s =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평행 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-&gt; </a:t>
            </a:r>
            <a:r>
              <a:rPr lang="ko-KR" altLang="en-US" dirty="0" err="1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충돌없음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 &lt;= u &lt;= 1 -&gt;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선분 구간 안에서 교차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 &gt;= 0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이면 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방향 앞쪽에서만 교차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7E099-3183-40E3-BF88-DD2E2D0D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0" y="1765854"/>
            <a:ext cx="6352652" cy="402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197A3-A911-4CF7-A889-7C5C0C32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295261"/>
            <a:ext cx="5259918" cy="296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35660-916C-4D7A-B2B4-9B929FBBC3FC}"/>
              </a:ext>
            </a:extLst>
          </p:cNvPr>
          <p:cNvSpPr txBox="1"/>
          <p:nvPr/>
        </p:nvSpPr>
        <p:spPr>
          <a:xfrm>
            <a:off x="444380" y="2295261"/>
            <a:ext cx="5876926" cy="253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Falling vs Sliding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 잔을 맞지 않은 경우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자유 낙하 경로를 따름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 잔에 맞은 경우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벽을 따라 흐르는 경로를 따름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63ED9-E967-43F3-B89E-BE019C74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1" y="127733"/>
            <a:ext cx="5586779" cy="28704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EA191-8B88-4193-94DE-B8802EDE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1" y="1918369"/>
            <a:ext cx="5586779" cy="38097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0D4650-375D-492E-A67B-9AC21F269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1" y="4796238"/>
            <a:ext cx="5586779" cy="20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78C2-C2A4-44D5-8AE2-AF7A721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Collision Detection</a:t>
            </a:r>
            <a:endParaRPr lang="ko-KR" altLang="en-US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197A3-A911-4CF7-A889-7C5C0C32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02" y="2295261"/>
            <a:ext cx="5259918" cy="296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35660-916C-4D7A-B2B4-9B929FBBC3FC}"/>
              </a:ext>
            </a:extLst>
          </p:cNvPr>
          <p:cNvSpPr txBox="1"/>
          <p:nvPr/>
        </p:nvSpPr>
        <p:spPr>
          <a:xfrm>
            <a:off x="444380" y="2295261"/>
            <a:ext cx="5876926" cy="294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충돌과 </a:t>
            </a:r>
            <a:r>
              <a:rPr lang="en-US" altLang="ko-KR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Fill </a:t>
            </a:r>
            <a:r>
              <a:rPr lang="ko-KR" altLang="en-US" dirty="0">
                <a:solidFill>
                  <a:srgbClr val="FFD36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연동</a:t>
            </a:r>
            <a:endParaRPr lang="en-US" altLang="ko-KR" dirty="0">
              <a:solidFill>
                <a:srgbClr val="FFD36E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잔이 실제로 차는 조건은 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Ray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 잔 벽과 실제로 충돌했을 때 발생</a:t>
            </a:r>
            <a:r>
              <a:rPr lang="en-US" altLang="ko-KR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셰이커에서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빠진 실제 부피가 잔의 </a:t>
            </a:r>
            <a:r>
              <a:rPr lang="en-US" altLang="ko-KR" dirty="0" err="1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fill_amount</a:t>
            </a:r>
            <a:r>
              <a:rPr lang="ko-KR" altLang="en-US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 반영</a:t>
            </a:r>
            <a:endParaRPr lang="en-US" altLang="ko-KR" dirty="0">
              <a:solidFill>
                <a:srgbClr val="F2F2F2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384C2-8D47-4B81-A1B6-6FBAFB95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0" y="1613855"/>
            <a:ext cx="6208796" cy="42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92F324B-EAB7-4796-938C-6DCDC034ED1C}"/>
              </a:ext>
            </a:extLst>
          </p:cNvPr>
          <p:cNvGrpSpPr/>
          <p:nvPr/>
        </p:nvGrpSpPr>
        <p:grpSpPr>
          <a:xfrm>
            <a:off x="3081866" y="359049"/>
            <a:ext cx="6028267" cy="6139902"/>
            <a:chOff x="3810000" y="1100666"/>
            <a:chExt cx="4572000" cy="46566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08712F5-7645-46AF-BE61-5C697897E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>
              <a:off x="6096000" y="1100666"/>
              <a:ext cx="2286000" cy="46566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64A19A-4C39-464F-B771-B67C8F87E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037" r="16667" b="25062"/>
            <a:stretch/>
          </p:blipFill>
          <p:spPr>
            <a:xfrm flipH="1">
              <a:off x="3810000" y="1100666"/>
              <a:ext cx="2286000" cy="465666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1ED27-173B-4AE2-9EE3-0A320A30C8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F2F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3CFDD-EA42-4D75-A512-C67E902C9397}"/>
              </a:ext>
            </a:extLst>
          </p:cNvPr>
          <p:cNvSpPr txBox="1"/>
          <p:nvPr/>
        </p:nvSpPr>
        <p:spPr>
          <a:xfrm>
            <a:off x="3714205" y="2828835"/>
            <a:ext cx="476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2F2F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08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198</Words>
  <Application>Microsoft Office PowerPoint</Application>
  <PresentationFormat>와이드스크린</PresentationFormat>
  <Paragraphs>46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둥근모꼴</vt:lpstr>
      <vt:lpstr>맑은 고딕</vt:lpstr>
      <vt:lpstr>Arial</vt:lpstr>
      <vt:lpstr>Office 테마</vt:lpstr>
      <vt:lpstr>PowerPoint 프레젠테이션</vt:lpstr>
      <vt:lpstr>Trigonometry</vt:lpstr>
      <vt:lpstr>Collision Detection</vt:lpstr>
      <vt:lpstr>Collision Detection</vt:lpstr>
      <vt:lpstr>Collision Detection</vt:lpstr>
      <vt:lpstr>Collision Detection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설월 백</dc:creator>
  <cp:lastModifiedBy>설월 백</cp:lastModifiedBy>
  <cp:revision>27</cp:revision>
  <dcterms:created xsi:type="dcterms:W3CDTF">2025-11-26T07:50:30Z</dcterms:created>
  <dcterms:modified xsi:type="dcterms:W3CDTF">2025-11-29T11:10:31Z</dcterms:modified>
</cp:coreProperties>
</file>